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Kaushan Script" panose="020B0604020202020204" charset="0"/>
      <p:regular r:id="rId22"/>
    </p:embeddedFont>
    <p:embeddedFont>
      <p:font typeface="Montserrat Classic Bold" panose="020B0604020202020204" charset="0"/>
      <p:regular r:id="rId23"/>
    </p:embeddedFont>
    <p:embeddedFont>
      <p:font typeface="Montserrat Medium" panose="00000600000000000000" pitchFamily="2" charset="0"/>
      <p:regular r:id="rId24"/>
      <p:italic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pitchFamily="2" charset="0"/>
      <p:regular r:id="rId30"/>
      <p:bold r:id="rId31"/>
    </p:embeddedFont>
    <p:embeddedFont>
      <p:font typeface="Poppins Bold Italics" panose="020B0604020202020204" charset="0"/>
      <p:regular r:id="rId32"/>
    </p:embeddedFont>
    <p:embeddedFont>
      <p:font typeface="Poppins Italics" panose="020B0604020202020204" charset="0"/>
      <p:regular r:id="rId33"/>
    </p:embeddedFont>
    <p:embeddedFont>
      <p:font typeface="Poppins Medium" panose="00000600000000000000" pitchFamily="2" charset="0"/>
      <p:regular r:id="rId34"/>
      <p:italic r:id="rId35"/>
    </p:embeddedFont>
    <p:embeddedFont>
      <p:font typeface="Poppins Ultra-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microsoft.com/office/2007/relationships/media" Target="../media/media7.mp4"/><Relationship Id="rId18" Type="http://schemas.openxmlformats.org/officeDocument/2006/relationships/image" Target="../media/image25.jpeg"/><Relationship Id="rId26" Type="http://schemas.openxmlformats.org/officeDocument/2006/relationships/image" Target="../media/image33.jpeg"/><Relationship Id="rId21" Type="http://schemas.openxmlformats.org/officeDocument/2006/relationships/image" Target="../media/image28.jpeg"/><Relationship Id="rId34" Type="http://schemas.openxmlformats.org/officeDocument/2006/relationships/image" Target="../media/image4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32.jpeg"/><Relationship Id="rId33" Type="http://schemas.openxmlformats.org/officeDocument/2006/relationships/image" Target="../media/image40.png"/><Relationship Id="rId38" Type="http://schemas.openxmlformats.org/officeDocument/2006/relationships/image" Target="../media/image45.sv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27.jpeg"/><Relationship Id="rId29" Type="http://schemas.openxmlformats.org/officeDocument/2006/relationships/image" Target="../media/image36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31.jpeg"/><Relationship Id="rId32" Type="http://schemas.openxmlformats.org/officeDocument/2006/relationships/image" Target="../media/image39.jpeg"/><Relationship Id="rId37" Type="http://schemas.openxmlformats.org/officeDocument/2006/relationships/image" Target="../media/image44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30.jpeg"/><Relationship Id="rId28" Type="http://schemas.openxmlformats.org/officeDocument/2006/relationships/image" Target="../media/image35.jpeg"/><Relationship Id="rId36" Type="http://schemas.openxmlformats.org/officeDocument/2006/relationships/image" Target="../media/image43.svg"/><Relationship Id="rId10" Type="http://schemas.openxmlformats.org/officeDocument/2006/relationships/video" Target="../media/media5.mp4"/><Relationship Id="rId19" Type="http://schemas.openxmlformats.org/officeDocument/2006/relationships/image" Target="../media/image26.png"/><Relationship Id="rId31" Type="http://schemas.openxmlformats.org/officeDocument/2006/relationships/image" Target="../media/image38.jpe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29.jpeg"/><Relationship Id="rId27" Type="http://schemas.openxmlformats.org/officeDocument/2006/relationships/image" Target="../media/image34.jpe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video" Target="../media/media4.mp4"/><Relationship Id="rId3" Type="http://schemas.microsoft.com/office/2007/relationships/media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3.sv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4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s168.juntadeandalucia.es/xwiki/bin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386166" y="2155527"/>
            <a:ext cx="18875055" cy="5975946"/>
            <a:chOff x="0" y="0"/>
            <a:chExt cx="4971208" cy="1573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1208" cy="1573912"/>
            </a:xfrm>
            <a:custGeom>
              <a:avLst/>
              <a:gdLst/>
              <a:ahLst/>
              <a:cxnLst/>
              <a:rect l="l" t="t" r="r" b="b"/>
              <a:pathLst>
                <a:path w="4971208" h="1573912">
                  <a:moveTo>
                    <a:pt x="0" y="0"/>
                  </a:moveTo>
                  <a:lnTo>
                    <a:pt x="4971208" y="0"/>
                  </a:lnTo>
                  <a:lnTo>
                    <a:pt x="4971208" y="1573912"/>
                  </a:lnTo>
                  <a:lnTo>
                    <a:pt x="0" y="1573912"/>
                  </a:lnTo>
                  <a:close/>
                </a:path>
              </a:pathLst>
            </a:custGeom>
            <a:solidFill>
              <a:srgbClr val="032047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71208" cy="161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2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9304" y="4010488"/>
            <a:ext cx="8309393" cy="149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31"/>
              </a:lnSpc>
              <a:spcBef>
                <a:spcPct val="0"/>
              </a:spcBef>
            </a:pPr>
            <a:r>
              <a:rPr lang="en-US" sz="10427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NEXUM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1188" y="2582588"/>
            <a:ext cx="9625624" cy="140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90"/>
              </a:lnSpc>
              <a:spcBef>
                <a:spcPct val="0"/>
              </a:spcBef>
            </a:pPr>
            <a:r>
              <a:rPr lang="en-US" sz="9024" spc="-216">
                <a:solidFill>
                  <a:srgbClr val="FFFFFF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Proyecto</a:t>
            </a:r>
          </a:p>
        </p:txBody>
      </p:sp>
      <p:sp>
        <p:nvSpPr>
          <p:cNvPr id="8" name="Freeform 8"/>
          <p:cNvSpPr/>
          <p:nvPr/>
        </p:nvSpPr>
        <p:spPr>
          <a:xfrm>
            <a:off x="-5617371" y="3945506"/>
            <a:ext cx="13292143" cy="9812018"/>
          </a:xfrm>
          <a:custGeom>
            <a:avLst/>
            <a:gdLst/>
            <a:ahLst/>
            <a:cxnLst/>
            <a:rect l="l" t="t" r="r" b="b"/>
            <a:pathLst>
              <a:path w="13292143" h="9812018">
                <a:moveTo>
                  <a:pt x="0" y="0"/>
                </a:moveTo>
                <a:lnTo>
                  <a:pt x="13292142" y="0"/>
                </a:lnTo>
                <a:lnTo>
                  <a:pt x="13292142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16454" y="5688012"/>
            <a:ext cx="1455092" cy="1972332"/>
          </a:xfrm>
          <a:custGeom>
            <a:avLst/>
            <a:gdLst/>
            <a:ahLst/>
            <a:cxnLst/>
            <a:rect l="l" t="t" r="r" b="b"/>
            <a:pathLst>
              <a:path w="1455092" h="1972332">
                <a:moveTo>
                  <a:pt x="0" y="0"/>
                </a:moveTo>
                <a:lnTo>
                  <a:pt x="1455092" y="0"/>
                </a:lnTo>
                <a:lnTo>
                  <a:pt x="1455092" y="1972332"/>
                </a:lnTo>
                <a:lnTo>
                  <a:pt x="0" y="1972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29334" y="-4515824"/>
            <a:ext cx="13292143" cy="9812018"/>
          </a:xfrm>
          <a:custGeom>
            <a:avLst/>
            <a:gdLst/>
            <a:ahLst/>
            <a:cxnLst/>
            <a:rect l="l" t="t" r="r" b="b"/>
            <a:pathLst>
              <a:path w="13292143" h="9812018">
                <a:moveTo>
                  <a:pt x="0" y="0"/>
                </a:moveTo>
                <a:lnTo>
                  <a:pt x="13292143" y="0"/>
                </a:lnTo>
                <a:lnTo>
                  <a:pt x="13292143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16187" y="445129"/>
            <a:ext cx="1181204" cy="1167142"/>
          </a:xfrm>
          <a:custGeom>
            <a:avLst/>
            <a:gdLst/>
            <a:ahLst/>
            <a:cxnLst/>
            <a:rect l="l" t="t" r="r" b="b"/>
            <a:pathLst>
              <a:path w="1181204" h="1167142">
                <a:moveTo>
                  <a:pt x="0" y="0"/>
                </a:moveTo>
                <a:lnTo>
                  <a:pt x="1181204" y="0"/>
                </a:lnTo>
                <a:lnTo>
                  <a:pt x="1181204" y="1167142"/>
                </a:lnTo>
                <a:lnTo>
                  <a:pt x="0" y="1167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8960765"/>
            <a:ext cx="4257051" cy="28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La wiki de la Junta de Andalucía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248496"/>
            <a:ext cx="4497403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60"/>
              </a:lnSpc>
              <a:spcBef>
                <a:spcPct val="0"/>
              </a:spcBef>
            </a:pPr>
            <a:r>
              <a:rPr lang="en-US" sz="14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Más allá de un repositorio de contenidos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73676" y="605790"/>
            <a:ext cx="4115353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59"/>
              </a:lnSpc>
            </a:pPr>
            <a:r>
              <a:rPr lang="en-US" sz="1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 Gestión del Conocimiento en la Junta de Andalucía ante el reto del cambio generacional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55438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/>
          <a:stretch>
            <a:fillRect/>
          </a:stretch>
        </p:blipFill>
        <p:spPr>
          <a:xfrm>
            <a:off x="6697926" y="273595"/>
            <a:ext cx="9739810" cy="973981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104935" y="4516059"/>
            <a:ext cx="925791" cy="1254881"/>
          </a:xfrm>
          <a:custGeom>
            <a:avLst/>
            <a:gdLst/>
            <a:ahLst/>
            <a:cxnLst/>
            <a:rect l="l" t="t" r="r" b="b"/>
            <a:pathLst>
              <a:path w="925791" h="1254881">
                <a:moveTo>
                  <a:pt x="0" y="0"/>
                </a:moveTo>
                <a:lnTo>
                  <a:pt x="925791" y="0"/>
                </a:lnTo>
                <a:lnTo>
                  <a:pt x="925791" y="1254882"/>
                </a:lnTo>
                <a:lnTo>
                  <a:pt x="0" y="125488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rcRect/>
          <a:stretch>
            <a:fillRect/>
          </a:stretch>
        </p:blipFill>
        <p:spPr>
          <a:xfrm>
            <a:off x="8551708" y="572709"/>
            <a:ext cx="1015905" cy="1015905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>
            <a:alphaModFix amt="58000"/>
          </a:blip>
          <a:srcRect/>
          <a:stretch>
            <a:fillRect/>
          </a:stretch>
        </p:blipFill>
        <p:spPr>
          <a:xfrm>
            <a:off x="6513713" y="4471039"/>
            <a:ext cx="924096" cy="924096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rcRect/>
          <a:stretch>
            <a:fillRect/>
          </a:stretch>
        </p:blipFill>
        <p:spPr>
          <a:xfrm>
            <a:off x="8661446" y="8441064"/>
            <a:ext cx="965109" cy="965109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rcRect/>
          <a:stretch>
            <a:fillRect/>
          </a:stretch>
        </p:blipFill>
        <p:spPr>
          <a:xfrm>
            <a:off x="14057363" y="8356650"/>
            <a:ext cx="1049523" cy="1049523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5024355" y="6642987"/>
            <a:ext cx="1969930" cy="1364359"/>
          </a:xfrm>
          <a:custGeom>
            <a:avLst/>
            <a:gdLst/>
            <a:ahLst/>
            <a:cxnLst/>
            <a:rect l="l" t="t" r="r" b="b"/>
            <a:pathLst>
              <a:path w="1969930" h="1364359">
                <a:moveTo>
                  <a:pt x="0" y="0"/>
                </a:moveTo>
                <a:lnTo>
                  <a:pt x="1969929" y="0"/>
                </a:lnTo>
                <a:lnTo>
                  <a:pt x="1969929" y="1364359"/>
                </a:lnTo>
                <a:lnTo>
                  <a:pt x="0" y="136435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98634" y="4471039"/>
            <a:ext cx="1838060" cy="1344922"/>
          </a:xfrm>
          <a:custGeom>
            <a:avLst/>
            <a:gdLst/>
            <a:ahLst/>
            <a:cxnLst/>
            <a:rect l="l" t="t" r="r" b="b"/>
            <a:pathLst>
              <a:path w="1838060" h="1344922">
                <a:moveTo>
                  <a:pt x="0" y="0"/>
                </a:moveTo>
                <a:lnTo>
                  <a:pt x="1838061" y="0"/>
                </a:lnTo>
                <a:lnTo>
                  <a:pt x="1838061" y="1344922"/>
                </a:lnTo>
                <a:lnTo>
                  <a:pt x="0" y="134492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rcRect/>
          <a:stretch>
            <a:fillRect/>
          </a:stretch>
        </p:blipFill>
        <p:spPr>
          <a:xfrm>
            <a:off x="11104935" y="58359"/>
            <a:ext cx="1028700" cy="1028700"/>
          </a:xfrm>
          <a:prstGeom prst="rect">
            <a:avLst/>
          </a:prstGeom>
        </p:spPr>
      </p:pic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/>
          <a:srcRect/>
          <a:stretch>
            <a:fillRect/>
          </a:stretch>
        </p:blipFill>
        <p:spPr>
          <a:xfrm>
            <a:off x="3726069" y="2500605"/>
            <a:ext cx="2015454" cy="2015454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5364326" y="2438980"/>
            <a:ext cx="1894974" cy="871688"/>
          </a:xfrm>
          <a:custGeom>
            <a:avLst/>
            <a:gdLst/>
            <a:ahLst/>
            <a:cxnLst/>
            <a:rect l="l" t="t" r="r" b="b"/>
            <a:pathLst>
              <a:path w="1894974" h="871688">
                <a:moveTo>
                  <a:pt x="0" y="0"/>
                </a:moveTo>
                <a:lnTo>
                  <a:pt x="1894974" y="0"/>
                </a:lnTo>
                <a:lnTo>
                  <a:pt x="1894974" y="871688"/>
                </a:lnTo>
                <a:lnTo>
                  <a:pt x="0" y="871688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89127" y="2500605"/>
            <a:ext cx="810063" cy="810063"/>
          </a:xfrm>
          <a:custGeom>
            <a:avLst/>
            <a:gdLst/>
            <a:ahLst/>
            <a:cxnLst/>
            <a:rect l="l" t="t" r="r" b="b"/>
            <a:pathLst>
              <a:path w="810063" h="810063">
                <a:moveTo>
                  <a:pt x="0" y="0"/>
                </a:moveTo>
                <a:lnTo>
                  <a:pt x="810063" y="0"/>
                </a:lnTo>
                <a:lnTo>
                  <a:pt x="810063" y="810063"/>
                </a:lnTo>
                <a:lnTo>
                  <a:pt x="0" y="81006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02957" y="6642987"/>
            <a:ext cx="896233" cy="896233"/>
          </a:xfrm>
          <a:custGeom>
            <a:avLst/>
            <a:gdLst/>
            <a:ahLst/>
            <a:cxnLst/>
            <a:rect l="l" t="t" r="r" b="b"/>
            <a:pathLst>
              <a:path w="896233" h="896233">
                <a:moveTo>
                  <a:pt x="0" y="0"/>
                </a:moveTo>
                <a:lnTo>
                  <a:pt x="896233" y="0"/>
                </a:lnTo>
                <a:lnTo>
                  <a:pt x="896233" y="896234"/>
                </a:lnTo>
                <a:lnTo>
                  <a:pt x="0" y="896234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940489" y="572709"/>
            <a:ext cx="1283271" cy="1221484"/>
          </a:xfrm>
          <a:custGeom>
            <a:avLst/>
            <a:gdLst/>
            <a:ahLst/>
            <a:cxnLst/>
            <a:rect l="l" t="t" r="r" b="b"/>
            <a:pathLst>
              <a:path w="1283271" h="1221484">
                <a:moveTo>
                  <a:pt x="0" y="0"/>
                </a:moveTo>
                <a:lnTo>
                  <a:pt x="1283271" y="0"/>
                </a:lnTo>
                <a:lnTo>
                  <a:pt x="1283271" y="1221484"/>
                </a:lnTo>
                <a:lnTo>
                  <a:pt x="0" y="122148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pic>
        <p:nvPicPr>
          <p:cNvPr id="16" name="Picture 16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2"/>
          <a:srcRect/>
          <a:stretch>
            <a:fillRect/>
          </a:stretch>
        </p:blipFill>
        <p:spPr>
          <a:xfrm>
            <a:off x="2824763" y="4318395"/>
            <a:ext cx="3688951" cy="3688951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11152062" y="9199941"/>
            <a:ext cx="934446" cy="934446"/>
          </a:xfrm>
          <a:custGeom>
            <a:avLst/>
            <a:gdLst/>
            <a:ahLst/>
            <a:cxnLst/>
            <a:rect l="l" t="t" r="r" b="b"/>
            <a:pathLst>
              <a:path w="934446" h="934446">
                <a:moveTo>
                  <a:pt x="0" y="0"/>
                </a:moveTo>
                <a:lnTo>
                  <a:pt x="934446" y="0"/>
                </a:lnTo>
                <a:lnTo>
                  <a:pt x="934446" y="934446"/>
                </a:lnTo>
                <a:lnTo>
                  <a:pt x="0" y="934446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39516" y="1485643"/>
            <a:ext cx="1772223" cy="1419994"/>
          </a:xfrm>
          <a:custGeom>
            <a:avLst/>
            <a:gdLst/>
            <a:ahLst/>
            <a:cxnLst/>
            <a:rect l="l" t="t" r="r" b="b"/>
            <a:pathLst>
              <a:path w="1772223" h="1419994">
                <a:moveTo>
                  <a:pt x="0" y="0"/>
                </a:moveTo>
                <a:lnTo>
                  <a:pt x="1772223" y="0"/>
                </a:lnTo>
                <a:lnTo>
                  <a:pt x="1772223" y="1419994"/>
                </a:lnTo>
                <a:lnTo>
                  <a:pt x="0" y="1419994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6834" y="4471039"/>
            <a:ext cx="1411896" cy="1785156"/>
          </a:xfrm>
          <a:custGeom>
            <a:avLst/>
            <a:gdLst/>
            <a:ahLst/>
            <a:cxnLst/>
            <a:rect l="l" t="t" r="r" b="b"/>
            <a:pathLst>
              <a:path w="1411896" h="1785156">
                <a:moveTo>
                  <a:pt x="0" y="0"/>
                </a:moveTo>
                <a:lnTo>
                  <a:pt x="1411896" y="0"/>
                </a:lnTo>
                <a:lnTo>
                  <a:pt x="1411896" y="1785156"/>
                </a:lnTo>
                <a:lnTo>
                  <a:pt x="0" y="178515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59795" y="7171791"/>
            <a:ext cx="1178935" cy="2369719"/>
          </a:xfrm>
          <a:custGeom>
            <a:avLst/>
            <a:gdLst/>
            <a:ahLst/>
            <a:cxnLst/>
            <a:rect l="l" t="t" r="r" b="b"/>
            <a:pathLst>
              <a:path w="1178935" h="2369719">
                <a:moveTo>
                  <a:pt x="0" y="0"/>
                </a:moveTo>
                <a:lnTo>
                  <a:pt x="1178935" y="0"/>
                </a:lnTo>
                <a:lnTo>
                  <a:pt x="1178935" y="2369718"/>
                </a:lnTo>
                <a:lnTo>
                  <a:pt x="0" y="2369718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6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80531" y="401259"/>
            <a:ext cx="925791" cy="1254881"/>
          </a:xfrm>
          <a:custGeom>
            <a:avLst/>
            <a:gdLst/>
            <a:ahLst/>
            <a:cxnLst/>
            <a:rect l="l" t="t" r="r" b="b"/>
            <a:pathLst>
              <a:path w="925791" h="1254881">
                <a:moveTo>
                  <a:pt x="0" y="0"/>
                </a:moveTo>
                <a:lnTo>
                  <a:pt x="925792" y="0"/>
                </a:lnTo>
                <a:lnTo>
                  <a:pt x="925792" y="1254882"/>
                </a:lnTo>
                <a:lnTo>
                  <a:pt x="0" y="125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86422" y="276332"/>
            <a:ext cx="1765682" cy="176568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6760432" y="1633157"/>
            <a:ext cx="5353555" cy="5353555"/>
          </a:xfrm>
          <a:custGeom>
            <a:avLst/>
            <a:gdLst/>
            <a:ahLst/>
            <a:cxnLst/>
            <a:rect l="l" t="t" r="r" b="b"/>
            <a:pathLst>
              <a:path w="5353555" h="5353555">
                <a:moveTo>
                  <a:pt x="0" y="0"/>
                </a:moveTo>
                <a:lnTo>
                  <a:pt x="5353555" y="0"/>
                </a:lnTo>
                <a:lnTo>
                  <a:pt x="5353555" y="5353555"/>
                </a:lnTo>
                <a:lnTo>
                  <a:pt x="0" y="535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92127" y="2823562"/>
            <a:ext cx="1381399" cy="39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2"/>
              </a:lnSpc>
              <a:spcBef>
                <a:spcPct val="0"/>
              </a:spcBef>
            </a:pPr>
            <a:r>
              <a:rPr lang="en-US" sz="2389" b="1">
                <a:solidFill>
                  <a:srgbClr val="143A6D"/>
                </a:solidFill>
                <a:latin typeface="Poppins Bold"/>
                <a:ea typeface="Poppins Bold"/>
                <a:cs typeface="Poppins Bold"/>
                <a:sym typeface="Poppins Bold"/>
              </a:rPr>
              <a:t>Ene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12726" y="5183289"/>
            <a:ext cx="1578409" cy="39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2"/>
              </a:lnSpc>
              <a:spcBef>
                <a:spcPct val="0"/>
              </a:spcBef>
            </a:pPr>
            <a:r>
              <a:rPr lang="en-US" sz="2389" b="1">
                <a:solidFill>
                  <a:srgbClr val="143A6D"/>
                </a:solidFill>
                <a:latin typeface="Poppins Bold"/>
                <a:ea typeface="Poppins Bold"/>
                <a:cs typeface="Poppins Bold"/>
                <a:sym typeface="Poppins Bold"/>
              </a:rPr>
              <a:t>Jun 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44122" y="2303600"/>
            <a:ext cx="1578409" cy="39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2"/>
              </a:lnSpc>
              <a:spcBef>
                <a:spcPct val="0"/>
              </a:spcBef>
            </a:pPr>
            <a:r>
              <a:rPr lang="en-US" sz="2389" b="1">
                <a:solidFill>
                  <a:srgbClr val="143A6D"/>
                </a:solidFill>
                <a:latin typeface="Poppins Bold"/>
                <a:ea typeface="Poppins Bold"/>
                <a:cs typeface="Poppins Bold"/>
                <a:sym typeface="Poppins Bold"/>
              </a:rPr>
              <a:t>Sep  2023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26099" y="2249000"/>
            <a:ext cx="6276474" cy="101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 b="1" i="1" spc="26">
                <a:solidFill>
                  <a:srgbClr val="EB7C1E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CONOCIMIENTO </a:t>
            </a:r>
            <a:r>
              <a:rPr lang="en-US" sz="2905" b="1" spc="26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de la </a:t>
            </a:r>
          </a:p>
          <a:p>
            <a:pPr marL="0" lvl="0" indent="0" algn="ctr">
              <a:lnSpc>
                <a:spcPts val="4067"/>
              </a:lnSpc>
            </a:pPr>
            <a:r>
              <a:rPr lang="en-US" sz="2905" b="1" i="1" spc="26">
                <a:solidFill>
                  <a:srgbClr val="FF3131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TECNOLOGIA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72061" y="5425952"/>
            <a:ext cx="6471366" cy="101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 b="1" i="1" spc="26">
                <a:solidFill>
                  <a:srgbClr val="EB7C1E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MEJORA</a:t>
            </a:r>
            <a:r>
              <a:rPr lang="en-US" sz="2905" b="1" spc="26">
                <a:solidFill>
                  <a:srgbClr val="EB7C1E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905" b="1" spc="26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de la </a:t>
            </a:r>
          </a:p>
          <a:p>
            <a:pPr marL="0" lvl="0" indent="0" algn="ctr">
              <a:lnSpc>
                <a:spcPts val="4067"/>
              </a:lnSpc>
            </a:pPr>
            <a:r>
              <a:rPr lang="en-US" sz="2905" b="1" spc="26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Plataforma colaborativa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5062" y="5323615"/>
            <a:ext cx="5368211" cy="152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 b="1" i="1" spc="26">
                <a:solidFill>
                  <a:srgbClr val="EB7C1E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CREACION </a:t>
            </a:r>
            <a:r>
              <a:rPr lang="en-US" sz="2905" b="1" spc="26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de </a:t>
            </a:r>
            <a:r>
              <a:rPr lang="en-US" sz="2905" b="1" i="1" spc="26">
                <a:solidFill>
                  <a:srgbClr val="EB7C1E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CONTENIDO</a:t>
            </a:r>
            <a:r>
              <a:rPr lang="en-US" sz="2905" b="1" spc="26">
                <a:solidFill>
                  <a:srgbClr val="EB7C1E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905" b="1" spc="26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organizado en</a:t>
            </a:r>
          </a:p>
          <a:p>
            <a:pPr marL="0" lvl="0" indent="0" algn="ctr">
              <a:lnSpc>
                <a:spcPts val="4067"/>
              </a:lnSpc>
            </a:pPr>
            <a:r>
              <a:rPr lang="en-US" sz="2905" b="1" spc="26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áreas de conocimiento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278" y="3191381"/>
            <a:ext cx="6649154" cy="92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3"/>
              </a:lnSpc>
            </a:pPr>
            <a:r>
              <a:rPr lang="en-US" sz="2645" b="1" i="1" spc="23">
                <a:solidFill>
                  <a:srgbClr val="EB7C1E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APERTURA </a:t>
            </a:r>
            <a:r>
              <a:rPr lang="en-US" sz="2645" b="1" spc="23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a la Administración de Junta de Andalucia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2127" y="926664"/>
            <a:ext cx="4163183" cy="40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4"/>
              </a:lnSpc>
            </a:pPr>
            <a:r>
              <a:rPr lang="en-US" sz="2317" b="1" i="1" spc="20">
                <a:solidFill>
                  <a:srgbClr val="FFD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Javier, Isaac y Jose María: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651" y="285525"/>
            <a:ext cx="7502471" cy="35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6"/>
              </a:lnSpc>
            </a:pPr>
            <a:r>
              <a:rPr lang="en-US" sz="1933" spc="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Algo </a:t>
            </a:r>
            <a:r>
              <a:rPr lang="en-US" sz="1933" b="1" spc="17">
                <a:solidFill>
                  <a:srgbClr val="0083FF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DIFERENTE </a:t>
            </a:r>
            <a:r>
              <a:rPr lang="en-US" sz="1933" spc="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la gestion del conocimiento de  las AAPP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7157" y="8047726"/>
            <a:ext cx="5864022" cy="40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6"/>
              </a:lnSpc>
            </a:pPr>
            <a:r>
              <a:rPr lang="en-US" sz="2226" spc="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</a:t>
            </a:r>
            <a:r>
              <a:rPr lang="en-US" sz="2226" b="1" spc="20">
                <a:solidFill>
                  <a:srgbClr val="0083FF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FUNCIONARIOS </a:t>
            </a:r>
            <a:r>
              <a:rPr lang="en-US" sz="2226" spc="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 </a:t>
            </a:r>
            <a:r>
              <a:rPr lang="en-US" sz="2226" b="1" spc="20">
                <a:solidFill>
                  <a:srgbClr val="0083FF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FUNCIONARIOS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04860" y="1556957"/>
            <a:ext cx="4696321" cy="138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3"/>
              </a:lnSpc>
            </a:pPr>
            <a:r>
              <a:rPr lang="en-US" sz="2645" b="1" i="1" spc="23">
                <a:solidFill>
                  <a:srgbClr val="FF3131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PRESENTACION </a:t>
            </a:r>
            <a:r>
              <a:rPr lang="en-US" sz="2645" b="1" spc="23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Final de la</a:t>
            </a:r>
            <a:r>
              <a:rPr lang="en-US" sz="2645" b="1" spc="23">
                <a:solidFill>
                  <a:srgbClr val="EB7C1E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45" b="1" i="1" spc="23">
                <a:solidFill>
                  <a:srgbClr val="EB7C1E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Plataforma</a:t>
            </a:r>
            <a:r>
              <a:rPr lang="en-US" sz="2645" b="1" i="1" spc="23">
                <a:solidFill>
                  <a:srgbClr val="FF3131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sz="2645" b="1" i="1" spc="23">
                <a:solidFill>
                  <a:srgbClr val="EB7C1E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Online </a:t>
            </a:r>
            <a:r>
              <a:rPr lang="en-US" sz="2645" b="1" spc="23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(Aulario del IAAP)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86422" y="8047726"/>
            <a:ext cx="2757005" cy="40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6"/>
              </a:lnSpc>
            </a:pPr>
            <a:r>
              <a:rPr lang="en-US" sz="2226" b="1" spc="20">
                <a:solidFill>
                  <a:srgbClr val="0083FF"/>
                </a:solidFill>
                <a:latin typeface="Poppins Bold"/>
                <a:ea typeface="Poppins Bold"/>
                <a:cs typeface="Poppins Bold"/>
                <a:sym typeface="Poppins Bold"/>
              </a:rPr>
              <a:t>NO “TRAQUEABLE”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28218" y="8047726"/>
            <a:ext cx="1582282" cy="40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6"/>
              </a:lnSpc>
            </a:pPr>
            <a:r>
              <a:rPr lang="en-US" sz="2226" b="1" spc="20">
                <a:solidFill>
                  <a:srgbClr val="0083FF"/>
                </a:solidFill>
                <a:latin typeface="Poppins Bold"/>
                <a:ea typeface="Poppins Bold"/>
                <a:cs typeface="Poppins Bold"/>
                <a:sym typeface="Poppins Bold"/>
              </a:rPr>
              <a:t>GRATUITO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22122" y="8047726"/>
            <a:ext cx="2230174" cy="40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6"/>
              </a:lnSpc>
            </a:pPr>
            <a:r>
              <a:rPr lang="en-US" sz="2226" b="1" spc="20">
                <a:solidFill>
                  <a:srgbClr val="0083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TRANSVERSAL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2540" y="8679741"/>
            <a:ext cx="12099983" cy="40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6"/>
              </a:lnSpc>
            </a:pPr>
            <a:r>
              <a:rPr lang="en-US" sz="2226" b="1" spc="20">
                <a:solidFill>
                  <a:srgbClr val="0083FF"/>
                </a:solidFill>
                <a:latin typeface="Poppins Bold"/>
                <a:ea typeface="Poppins Bold"/>
                <a:cs typeface="Poppins Bold"/>
                <a:sym typeface="Poppins Bold"/>
              </a:rPr>
              <a:t>INDEPENDIENTE DE LA ESTRUCTURA DE CONSEJERIAS DE LA JUNTA DE ANDALUCIA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84402" y="6080781"/>
            <a:ext cx="1615449" cy="727506"/>
            <a:chOff x="0" y="0"/>
            <a:chExt cx="329036" cy="1481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9036" cy="148179"/>
            </a:xfrm>
            <a:custGeom>
              <a:avLst/>
              <a:gdLst/>
              <a:ahLst/>
              <a:cxnLst/>
              <a:rect l="l" t="t" r="r" b="b"/>
              <a:pathLst>
                <a:path w="329036" h="148179">
                  <a:moveTo>
                    <a:pt x="0" y="0"/>
                  </a:moveTo>
                  <a:lnTo>
                    <a:pt x="329036" y="0"/>
                  </a:lnTo>
                  <a:lnTo>
                    <a:pt x="329036" y="148179"/>
                  </a:lnTo>
                  <a:lnTo>
                    <a:pt x="0" y="148179"/>
                  </a:lnTo>
                  <a:close/>
                </a:path>
              </a:pathLst>
            </a:custGeom>
            <a:solidFill>
              <a:srgbClr val="15386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47625"/>
              <a:ext cx="329036" cy="10055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2327"/>
                </a:lnSpc>
              </a:pPr>
              <a:r>
                <a:rPr lang="en-US" sz="2399" b="1" spc="7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HITO 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760432" y="4569818"/>
            <a:ext cx="1527999" cy="644308"/>
            <a:chOff x="0" y="0"/>
            <a:chExt cx="311224" cy="1312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1224" cy="131233"/>
            </a:xfrm>
            <a:custGeom>
              <a:avLst/>
              <a:gdLst/>
              <a:ahLst/>
              <a:cxnLst/>
              <a:rect l="l" t="t" r="r" b="b"/>
              <a:pathLst>
                <a:path w="311224" h="131233">
                  <a:moveTo>
                    <a:pt x="0" y="0"/>
                  </a:moveTo>
                  <a:lnTo>
                    <a:pt x="311224" y="0"/>
                  </a:lnTo>
                  <a:lnTo>
                    <a:pt x="311224" y="131233"/>
                  </a:lnTo>
                  <a:lnTo>
                    <a:pt x="0" y="131233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47625"/>
              <a:ext cx="311224" cy="8360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2327"/>
                </a:lnSpc>
              </a:pPr>
              <a:r>
                <a:rPr lang="en-US" sz="2399" b="1" spc="7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HITO3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524432" y="1360370"/>
            <a:ext cx="1798100" cy="910156"/>
            <a:chOff x="0" y="0"/>
            <a:chExt cx="366238" cy="18538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6238" cy="185381"/>
            </a:xfrm>
            <a:custGeom>
              <a:avLst/>
              <a:gdLst/>
              <a:ahLst/>
              <a:cxnLst/>
              <a:rect l="l" t="t" r="r" b="b"/>
              <a:pathLst>
                <a:path w="366238" h="185381">
                  <a:moveTo>
                    <a:pt x="0" y="0"/>
                  </a:moveTo>
                  <a:lnTo>
                    <a:pt x="366238" y="0"/>
                  </a:lnTo>
                  <a:lnTo>
                    <a:pt x="366238" y="185381"/>
                  </a:lnTo>
                  <a:lnTo>
                    <a:pt x="0" y="185381"/>
                  </a:lnTo>
                  <a:close/>
                </a:path>
              </a:pathLst>
            </a:custGeom>
            <a:solidFill>
              <a:srgbClr val="15386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47625"/>
              <a:ext cx="366238" cy="13775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2327"/>
                </a:lnSpc>
              </a:pPr>
              <a:r>
                <a:rPr lang="en-US" sz="2399" b="1" spc="7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HITO 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537303" y="3349260"/>
            <a:ext cx="1426865" cy="768173"/>
            <a:chOff x="0" y="0"/>
            <a:chExt cx="290625" cy="1564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90625" cy="156462"/>
            </a:xfrm>
            <a:custGeom>
              <a:avLst/>
              <a:gdLst/>
              <a:ahLst/>
              <a:cxnLst/>
              <a:rect l="l" t="t" r="r" b="b"/>
              <a:pathLst>
                <a:path w="290625" h="156462">
                  <a:moveTo>
                    <a:pt x="0" y="0"/>
                  </a:moveTo>
                  <a:lnTo>
                    <a:pt x="290625" y="0"/>
                  </a:lnTo>
                  <a:lnTo>
                    <a:pt x="290625" y="156462"/>
                  </a:lnTo>
                  <a:lnTo>
                    <a:pt x="0" y="156462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47625"/>
              <a:ext cx="290625" cy="108837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2327"/>
                </a:lnSpc>
              </a:pPr>
              <a:r>
                <a:rPr lang="en-US" sz="2399" b="1" spc="7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HITO1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058077" y="5564904"/>
            <a:ext cx="1615449" cy="39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2"/>
              </a:lnSpc>
              <a:spcBef>
                <a:spcPct val="0"/>
              </a:spcBef>
            </a:pPr>
            <a:r>
              <a:rPr lang="en-US" sz="2389" b="1">
                <a:solidFill>
                  <a:srgbClr val="143A6D"/>
                </a:solidFill>
                <a:latin typeface="Poppins Bold"/>
                <a:ea typeface="Poppins Bold"/>
                <a:cs typeface="Poppins Bold"/>
                <a:sym typeface="Poppins Bold"/>
              </a:rPr>
              <a:t>Mar 2023</a:t>
            </a:r>
          </a:p>
        </p:txBody>
      </p:sp>
      <p:sp>
        <p:nvSpPr>
          <p:cNvPr id="34" name="Freeform 34"/>
          <p:cNvSpPr/>
          <p:nvPr/>
        </p:nvSpPr>
        <p:spPr>
          <a:xfrm>
            <a:off x="8896113" y="3609491"/>
            <a:ext cx="1033508" cy="1400887"/>
          </a:xfrm>
          <a:custGeom>
            <a:avLst/>
            <a:gdLst/>
            <a:ahLst/>
            <a:cxnLst/>
            <a:rect l="l" t="t" r="r" b="b"/>
            <a:pathLst>
              <a:path w="1033508" h="1400887">
                <a:moveTo>
                  <a:pt x="0" y="0"/>
                </a:moveTo>
                <a:lnTo>
                  <a:pt x="1033508" y="0"/>
                </a:lnTo>
                <a:lnTo>
                  <a:pt x="1033508" y="1400888"/>
                </a:lnTo>
                <a:lnTo>
                  <a:pt x="0" y="140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58507" y="573555"/>
            <a:ext cx="13438677" cy="8684745"/>
          </a:xfrm>
          <a:custGeom>
            <a:avLst/>
            <a:gdLst/>
            <a:ahLst/>
            <a:cxnLst/>
            <a:rect l="l" t="t" r="r" b="b"/>
            <a:pathLst>
              <a:path w="13438677" h="8684745">
                <a:moveTo>
                  <a:pt x="0" y="0"/>
                </a:moveTo>
                <a:lnTo>
                  <a:pt x="13438677" y="0"/>
                </a:lnTo>
                <a:lnTo>
                  <a:pt x="13438677" y="8684745"/>
                </a:lnTo>
                <a:lnTo>
                  <a:pt x="0" y="868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22141" y="735884"/>
            <a:ext cx="13311410" cy="7439037"/>
          </a:xfrm>
          <a:custGeom>
            <a:avLst/>
            <a:gdLst/>
            <a:ahLst/>
            <a:cxnLst/>
            <a:rect l="l" t="t" r="r" b="b"/>
            <a:pathLst>
              <a:path w="13311410" h="7439037">
                <a:moveTo>
                  <a:pt x="0" y="0"/>
                </a:moveTo>
                <a:lnTo>
                  <a:pt x="13311410" y="0"/>
                </a:lnTo>
                <a:lnTo>
                  <a:pt x="13311410" y="7439037"/>
                </a:lnTo>
                <a:lnTo>
                  <a:pt x="0" y="7439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7" t="-169" r="-375" b="-58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48408" y="2846962"/>
            <a:ext cx="891046" cy="1207785"/>
          </a:xfrm>
          <a:custGeom>
            <a:avLst/>
            <a:gdLst/>
            <a:ahLst/>
            <a:cxnLst/>
            <a:rect l="l" t="t" r="r" b="b"/>
            <a:pathLst>
              <a:path w="891046" h="1207785">
                <a:moveTo>
                  <a:pt x="0" y="0"/>
                </a:moveTo>
                <a:lnTo>
                  <a:pt x="891046" y="0"/>
                </a:lnTo>
                <a:lnTo>
                  <a:pt x="891046" y="1207785"/>
                </a:lnTo>
                <a:lnTo>
                  <a:pt x="0" y="1207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51638" y="511930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6" y="0"/>
                </a:lnTo>
                <a:lnTo>
                  <a:pt x="762496" y="1033540"/>
                </a:lnTo>
                <a:lnTo>
                  <a:pt x="0" y="1033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625" y="461465"/>
            <a:ext cx="1988151" cy="112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5"/>
              </a:lnSpc>
              <a:spcBef>
                <a:spcPct val="0"/>
              </a:spcBef>
            </a:pPr>
            <a:r>
              <a:rPr lang="en-US" sz="316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 así nació 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631" y="9592026"/>
            <a:ext cx="6414737" cy="40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66"/>
              </a:lnSpc>
            </a:pPr>
            <a:r>
              <a:rPr lang="en-US" sz="2333" b="1" spc="20">
                <a:solidFill>
                  <a:srgbClr val="0083FF"/>
                </a:solidFill>
                <a:latin typeface="Poppins Bold"/>
                <a:ea typeface="Poppins Bold"/>
                <a:cs typeface="Poppins Bold"/>
                <a:sym typeface="Poppins Bold"/>
              </a:rPr>
              <a:t>CONOCIMIENTO  I   NEXO  I    PERSONAS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70390" y="9199700"/>
            <a:ext cx="1377820" cy="62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6"/>
              </a:lnSpc>
            </a:pPr>
            <a:r>
              <a:rPr lang="en-US" sz="3533" b="1" spc="31">
                <a:solidFill>
                  <a:srgbClr val="0083FF"/>
                </a:solidFill>
                <a:latin typeface="Poppins Bold"/>
                <a:ea typeface="Poppins Bold"/>
                <a:cs typeface="Poppins Bold"/>
                <a:sym typeface="Poppins Bold"/>
              </a:rPr>
              <a:t>SaaS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69820" y="2951711"/>
            <a:ext cx="1150888" cy="1026897"/>
            <a:chOff x="0" y="0"/>
            <a:chExt cx="303114" cy="2704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3114" cy="270459"/>
            </a:xfrm>
            <a:custGeom>
              <a:avLst/>
              <a:gdLst/>
              <a:ahLst/>
              <a:cxnLst/>
              <a:rect l="l" t="t" r="r" b="b"/>
              <a:pathLst>
                <a:path w="303114" h="270459">
                  <a:moveTo>
                    <a:pt x="0" y="0"/>
                  </a:moveTo>
                  <a:lnTo>
                    <a:pt x="303114" y="0"/>
                  </a:lnTo>
                  <a:lnTo>
                    <a:pt x="303114" y="270459"/>
                  </a:lnTo>
                  <a:lnTo>
                    <a:pt x="0" y="270459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03114" cy="27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693346"/>
            <a:ext cx="6364849" cy="7026590"/>
            <a:chOff x="0" y="0"/>
            <a:chExt cx="8486466" cy="936878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7595" t="36953" r="7843" b="16745"/>
            <a:stretch>
              <a:fillRect/>
            </a:stretch>
          </p:blipFill>
          <p:spPr>
            <a:xfrm>
              <a:off x="0" y="0"/>
              <a:ext cx="8486466" cy="9368787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-5617371" y="4885073"/>
            <a:ext cx="13292143" cy="9812018"/>
          </a:xfrm>
          <a:custGeom>
            <a:avLst/>
            <a:gdLst/>
            <a:ahLst/>
            <a:cxnLst/>
            <a:rect l="l" t="t" r="r" b="b"/>
            <a:pathLst>
              <a:path w="13292143" h="9812018">
                <a:moveTo>
                  <a:pt x="0" y="0"/>
                </a:moveTo>
                <a:lnTo>
                  <a:pt x="13292142" y="0"/>
                </a:lnTo>
                <a:lnTo>
                  <a:pt x="13292142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4887" y="3084783"/>
            <a:ext cx="760753" cy="760753"/>
          </a:xfrm>
          <a:custGeom>
            <a:avLst/>
            <a:gdLst/>
            <a:ahLst/>
            <a:cxnLst/>
            <a:rect l="l" t="t" r="r" b="b"/>
            <a:pathLst>
              <a:path w="760753" h="760753">
                <a:moveTo>
                  <a:pt x="0" y="0"/>
                </a:moveTo>
                <a:lnTo>
                  <a:pt x="760753" y="0"/>
                </a:lnTo>
                <a:lnTo>
                  <a:pt x="760753" y="760753"/>
                </a:lnTo>
                <a:lnTo>
                  <a:pt x="0" y="760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892977" y="5327982"/>
            <a:ext cx="1150888" cy="1026897"/>
            <a:chOff x="0" y="0"/>
            <a:chExt cx="303114" cy="2704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114" cy="270459"/>
            </a:xfrm>
            <a:custGeom>
              <a:avLst/>
              <a:gdLst/>
              <a:ahLst/>
              <a:cxnLst/>
              <a:rect l="l" t="t" r="r" b="b"/>
              <a:pathLst>
                <a:path w="303114" h="270459">
                  <a:moveTo>
                    <a:pt x="0" y="0"/>
                  </a:moveTo>
                  <a:lnTo>
                    <a:pt x="303114" y="0"/>
                  </a:lnTo>
                  <a:lnTo>
                    <a:pt x="303114" y="270459"/>
                  </a:lnTo>
                  <a:lnTo>
                    <a:pt x="0" y="270459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03114" cy="27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088044" y="5461054"/>
            <a:ext cx="760753" cy="760753"/>
          </a:xfrm>
          <a:custGeom>
            <a:avLst/>
            <a:gdLst/>
            <a:ahLst/>
            <a:cxnLst/>
            <a:rect l="l" t="t" r="r" b="b"/>
            <a:pathLst>
              <a:path w="760753" h="760753">
                <a:moveTo>
                  <a:pt x="0" y="0"/>
                </a:moveTo>
                <a:lnTo>
                  <a:pt x="760753" y="0"/>
                </a:lnTo>
                <a:lnTo>
                  <a:pt x="760753" y="760753"/>
                </a:lnTo>
                <a:lnTo>
                  <a:pt x="0" y="760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56101" y="4273116"/>
            <a:ext cx="7315200" cy="1975104"/>
          </a:xfrm>
          <a:custGeom>
            <a:avLst/>
            <a:gdLst/>
            <a:ahLst/>
            <a:cxnLst/>
            <a:rect l="l" t="t" r="r" b="b"/>
            <a:pathLst>
              <a:path w="7315200" h="1975104">
                <a:moveTo>
                  <a:pt x="0" y="0"/>
                </a:moveTo>
                <a:lnTo>
                  <a:pt x="7315200" y="0"/>
                </a:lnTo>
                <a:lnTo>
                  <a:pt x="7315200" y="1975104"/>
                </a:lnTo>
                <a:lnTo>
                  <a:pt x="0" y="1975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820838">
            <a:off x="13824118" y="6317184"/>
            <a:ext cx="1606818" cy="3036941"/>
          </a:xfrm>
          <a:custGeom>
            <a:avLst/>
            <a:gdLst/>
            <a:ahLst/>
            <a:cxnLst/>
            <a:rect l="l" t="t" r="r" b="b"/>
            <a:pathLst>
              <a:path w="1606818" h="3036941">
                <a:moveTo>
                  <a:pt x="0" y="0"/>
                </a:moveTo>
                <a:lnTo>
                  <a:pt x="1606818" y="0"/>
                </a:lnTo>
                <a:lnTo>
                  <a:pt x="1606818" y="3036941"/>
                </a:lnTo>
                <a:lnTo>
                  <a:pt x="0" y="3036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669820" y="1598096"/>
            <a:ext cx="10449345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HISTORIA DE UNA SINERGIA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679059" y="8231403"/>
            <a:ext cx="1150888" cy="1026897"/>
            <a:chOff x="0" y="0"/>
            <a:chExt cx="303114" cy="2704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3114" cy="270459"/>
            </a:xfrm>
            <a:custGeom>
              <a:avLst/>
              <a:gdLst/>
              <a:ahLst/>
              <a:cxnLst/>
              <a:rect l="l" t="t" r="r" b="b"/>
              <a:pathLst>
                <a:path w="303114" h="270459">
                  <a:moveTo>
                    <a:pt x="0" y="0"/>
                  </a:moveTo>
                  <a:lnTo>
                    <a:pt x="303114" y="0"/>
                  </a:lnTo>
                  <a:lnTo>
                    <a:pt x="303114" y="270459"/>
                  </a:lnTo>
                  <a:lnTo>
                    <a:pt x="0" y="270459"/>
                  </a:lnTo>
                  <a:close/>
                </a:path>
              </a:pathLst>
            </a:custGeom>
            <a:solidFill>
              <a:srgbClr val="EB7C1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303114" cy="27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858056" y="8332927"/>
            <a:ext cx="792893" cy="823848"/>
          </a:xfrm>
          <a:custGeom>
            <a:avLst/>
            <a:gdLst/>
            <a:ahLst/>
            <a:cxnLst/>
            <a:rect l="l" t="t" r="r" b="b"/>
            <a:pathLst>
              <a:path w="792893" h="823848">
                <a:moveTo>
                  <a:pt x="0" y="0"/>
                </a:moveTo>
                <a:lnTo>
                  <a:pt x="792893" y="0"/>
                </a:lnTo>
                <a:lnTo>
                  <a:pt x="792893" y="823849"/>
                </a:lnTo>
                <a:lnTo>
                  <a:pt x="0" y="823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42" r="-179666" b="-242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848797" y="8719936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6" y="0"/>
                </a:lnTo>
                <a:lnTo>
                  <a:pt x="762496" y="1033540"/>
                </a:lnTo>
                <a:lnTo>
                  <a:pt x="0" y="10335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305890" y="3352491"/>
            <a:ext cx="0" cy="5273486"/>
          </a:xfrm>
          <a:prstGeom prst="line">
            <a:avLst/>
          </a:prstGeom>
          <a:ln w="28575" cap="flat">
            <a:solidFill>
              <a:srgbClr val="EB7C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86866" y="3114445"/>
            <a:ext cx="238046" cy="23804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w="28575" cap="sq">
              <a:solidFill>
                <a:srgbClr val="EB7C1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6866" y="4492328"/>
            <a:ext cx="238046" cy="238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w="28575" cap="sq">
              <a:solidFill>
                <a:srgbClr val="EB7C1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6866" y="5870211"/>
            <a:ext cx="238046" cy="23804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w="28575" cap="sq">
              <a:solidFill>
                <a:srgbClr val="EB7C1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6866" y="7248094"/>
            <a:ext cx="238046" cy="23804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w="28575" cap="sq">
              <a:solidFill>
                <a:srgbClr val="EB7C1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6866" y="8625977"/>
            <a:ext cx="238046" cy="23804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w="28575" cap="sq">
              <a:solidFill>
                <a:srgbClr val="EB7C1E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544" y="2152202"/>
            <a:ext cx="7899006" cy="7602943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>
            <a:off x="1061384" y="3001395"/>
            <a:ext cx="489011" cy="489011"/>
          </a:xfrm>
          <a:custGeom>
            <a:avLst/>
            <a:gdLst/>
            <a:ahLst/>
            <a:cxnLst/>
            <a:rect l="l" t="t" r="r" b="b"/>
            <a:pathLst>
              <a:path w="489011" h="489011">
                <a:moveTo>
                  <a:pt x="0" y="0"/>
                </a:moveTo>
                <a:lnTo>
                  <a:pt x="489011" y="0"/>
                </a:lnTo>
                <a:lnTo>
                  <a:pt x="489011" y="489011"/>
                </a:lnTo>
                <a:lnTo>
                  <a:pt x="0" y="489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61384" y="4307428"/>
            <a:ext cx="489011" cy="489011"/>
          </a:xfrm>
          <a:custGeom>
            <a:avLst/>
            <a:gdLst/>
            <a:ahLst/>
            <a:cxnLst/>
            <a:rect l="l" t="t" r="r" b="b"/>
            <a:pathLst>
              <a:path w="489011" h="489011">
                <a:moveTo>
                  <a:pt x="0" y="0"/>
                </a:moveTo>
                <a:lnTo>
                  <a:pt x="489011" y="0"/>
                </a:lnTo>
                <a:lnTo>
                  <a:pt x="489011" y="489011"/>
                </a:lnTo>
                <a:lnTo>
                  <a:pt x="0" y="489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61384" y="5701066"/>
            <a:ext cx="489011" cy="489011"/>
          </a:xfrm>
          <a:custGeom>
            <a:avLst/>
            <a:gdLst/>
            <a:ahLst/>
            <a:cxnLst/>
            <a:rect l="l" t="t" r="r" b="b"/>
            <a:pathLst>
              <a:path w="489011" h="489011">
                <a:moveTo>
                  <a:pt x="0" y="0"/>
                </a:moveTo>
                <a:lnTo>
                  <a:pt x="489011" y="0"/>
                </a:lnTo>
                <a:lnTo>
                  <a:pt x="489011" y="489011"/>
                </a:lnTo>
                <a:lnTo>
                  <a:pt x="0" y="4890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61384" y="7122612"/>
            <a:ext cx="489011" cy="489011"/>
          </a:xfrm>
          <a:custGeom>
            <a:avLst/>
            <a:gdLst/>
            <a:ahLst/>
            <a:cxnLst/>
            <a:rect l="l" t="t" r="r" b="b"/>
            <a:pathLst>
              <a:path w="489011" h="489011">
                <a:moveTo>
                  <a:pt x="0" y="0"/>
                </a:moveTo>
                <a:lnTo>
                  <a:pt x="489011" y="0"/>
                </a:lnTo>
                <a:lnTo>
                  <a:pt x="489011" y="489011"/>
                </a:lnTo>
                <a:lnTo>
                  <a:pt x="0" y="489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61384" y="8516498"/>
            <a:ext cx="489011" cy="489011"/>
          </a:xfrm>
          <a:custGeom>
            <a:avLst/>
            <a:gdLst/>
            <a:ahLst/>
            <a:cxnLst/>
            <a:rect l="l" t="t" r="r" b="b"/>
            <a:pathLst>
              <a:path w="489011" h="489011">
                <a:moveTo>
                  <a:pt x="0" y="0"/>
                </a:moveTo>
                <a:lnTo>
                  <a:pt x="489011" y="0"/>
                </a:lnTo>
                <a:lnTo>
                  <a:pt x="489011" y="489011"/>
                </a:lnTo>
                <a:lnTo>
                  <a:pt x="0" y="4890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676795" y="2810452"/>
            <a:ext cx="6582505" cy="6286442"/>
          </a:xfrm>
          <a:custGeom>
            <a:avLst/>
            <a:gdLst/>
            <a:ahLst/>
            <a:cxnLst/>
            <a:rect l="l" t="t" r="r" b="b"/>
            <a:pathLst>
              <a:path w="6582505" h="6286442">
                <a:moveTo>
                  <a:pt x="0" y="0"/>
                </a:moveTo>
                <a:lnTo>
                  <a:pt x="6582505" y="0"/>
                </a:lnTo>
                <a:lnTo>
                  <a:pt x="6582505" y="6286442"/>
                </a:lnTo>
                <a:lnTo>
                  <a:pt x="0" y="62864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354" b="-2354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689147" y="2899409"/>
            <a:ext cx="2123516" cy="28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7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Diciembre de 2023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89147" y="4278536"/>
            <a:ext cx="2609995" cy="28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7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Enero de 2024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89147" y="5655833"/>
            <a:ext cx="2606089" cy="28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7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Marzo-mayo de 2024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89147" y="7035143"/>
            <a:ext cx="2426365" cy="28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7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Septiembre de 2024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89147" y="8410290"/>
            <a:ext cx="2606089" cy="28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  <a:spcBef>
                <a:spcPct val="0"/>
              </a:spcBef>
            </a:pPr>
            <a:r>
              <a:rPr lang="en-US" sz="173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Octubre de 2024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89147" y="3198275"/>
            <a:ext cx="7361230" cy="64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6"/>
              </a:lnSpc>
            </a:pPr>
            <a:r>
              <a:rPr lang="en-US" sz="1833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Comunidad de Prácticas SéneQAs descubre la Wiki de la Gestión del Conocimiento.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89147" y="4575572"/>
            <a:ext cx="8107736" cy="64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6"/>
              </a:lnSpc>
            </a:pPr>
            <a:r>
              <a:rPr lang="en-US" sz="1833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Natalia y Juan, miembros de SéneQAs, se unen a Nexum, pero descubren que Nexum no es accesible fuera de la Red Corporativa.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89147" y="5954882"/>
            <a:ext cx="7129713" cy="32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6"/>
              </a:lnSpc>
            </a:pPr>
            <a:r>
              <a:rPr lang="en-US" sz="1833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Seguimos sin poder acceder a Nexum.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89147" y="7329975"/>
            <a:ext cx="7716171" cy="64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6"/>
              </a:lnSpc>
            </a:pPr>
            <a:r>
              <a:rPr lang="en-US" sz="1833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Conseguimos acceder a Nexum mediante usuario y contraseña corporativos (LDAP), pero no podemos guardar...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89147" y="8705121"/>
            <a:ext cx="7454853" cy="64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6"/>
              </a:lnSpc>
            </a:pPr>
            <a:r>
              <a:rPr lang="en-US" sz="1833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Volvemos a poder acceder a Nexum, pero con limitaciones con el editor WYSIWYG </a:t>
            </a:r>
            <a:r>
              <a:rPr lang="en-US" sz="1833" i="1" spc="16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(What You See Is What You Get)</a:t>
            </a:r>
            <a:r>
              <a:rPr lang="en-US" sz="1833" spc="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6866" y="1154373"/>
            <a:ext cx="14985045" cy="99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93"/>
              </a:lnSpc>
              <a:spcBef>
                <a:spcPct val="0"/>
              </a:spcBef>
            </a:pPr>
            <a:r>
              <a:rPr lang="en-US" sz="5841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UN PASO ADELANTE, DOS PARA ATRÁS</a:t>
            </a:r>
          </a:p>
        </p:txBody>
      </p:sp>
      <p:sp>
        <p:nvSpPr>
          <p:cNvPr id="37" name="Freeform 37"/>
          <p:cNvSpPr/>
          <p:nvPr/>
        </p:nvSpPr>
        <p:spPr>
          <a:xfrm>
            <a:off x="16878052" y="390185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6" y="0"/>
                </a:lnTo>
                <a:lnTo>
                  <a:pt x="762496" y="1033539"/>
                </a:lnTo>
                <a:lnTo>
                  <a:pt x="0" y="10335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ws168.juntadeandalucia.es/xwiki/bin"/>
          </p:cNvPr>
          <p:cNvSpPr/>
          <p:nvPr/>
        </p:nvSpPr>
        <p:spPr>
          <a:xfrm>
            <a:off x="5349372" y="66675"/>
            <a:ext cx="7589256" cy="10287000"/>
          </a:xfrm>
          <a:custGeom>
            <a:avLst/>
            <a:gdLst/>
            <a:ahLst/>
            <a:cxnLst/>
            <a:rect l="l" t="t" r="r" b="b"/>
            <a:pathLst>
              <a:path w="7589256" h="10287000">
                <a:moveTo>
                  <a:pt x="0" y="0"/>
                </a:moveTo>
                <a:lnTo>
                  <a:pt x="7589256" y="0"/>
                </a:lnTo>
                <a:lnTo>
                  <a:pt x="75892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59528" y="0"/>
            <a:ext cx="8368943" cy="14302209"/>
          </a:xfrm>
          <a:custGeom>
            <a:avLst/>
            <a:gdLst/>
            <a:ahLst/>
            <a:cxnLst/>
            <a:rect l="l" t="t" r="r" b="b"/>
            <a:pathLst>
              <a:path w="8368943" h="14302209">
                <a:moveTo>
                  <a:pt x="0" y="0"/>
                </a:moveTo>
                <a:lnTo>
                  <a:pt x="8368944" y="0"/>
                </a:lnTo>
                <a:lnTo>
                  <a:pt x="8368944" y="14302209"/>
                </a:lnTo>
                <a:lnTo>
                  <a:pt x="0" y="14302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016" b="-1501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78052" y="390185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6" y="0"/>
                </a:lnTo>
                <a:lnTo>
                  <a:pt x="762496" y="1033539"/>
                </a:lnTo>
                <a:lnTo>
                  <a:pt x="0" y="1033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A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05870" y="4806880"/>
            <a:ext cx="566955" cy="768489"/>
          </a:xfrm>
          <a:custGeom>
            <a:avLst/>
            <a:gdLst/>
            <a:ahLst/>
            <a:cxnLst/>
            <a:rect l="l" t="t" r="r" b="b"/>
            <a:pathLst>
              <a:path w="566955" h="768489">
                <a:moveTo>
                  <a:pt x="0" y="0"/>
                </a:moveTo>
                <a:lnTo>
                  <a:pt x="566955" y="0"/>
                </a:lnTo>
                <a:lnTo>
                  <a:pt x="566955" y="768490"/>
                </a:lnTo>
                <a:lnTo>
                  <a:pt x="0" y="768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85970" y="3866941"/>
            <a:ext cx="566955" cy="768489"/>
          </a:xfrm>
          <a:custGeom>
            <a:avLst/>
            <a:gdLst/>
            <a:ahLst/>
            <a:cxnLst/>
            <a:rect l="l" t="t" r="r" b="b"/>
            <a:pathLst>
              <a:path w="566955" h="768489">
                <a:moveTo>
                  <a:pt x="0" y="0"/>
                </a:moveTo>
                <a:lnTo>
                  <a:pt x="566955" y="0"/>
                </a:lnTo>
                <a:lnTo>
                  <a:pt x="566955" y="768489"/>
                </a:lnTo>
                <a:lnTo>
                  <a:pt x="0" y="768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78052" y="390185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6" y="0"/>
                </a:lnTo>
                <a:lnTo>
                  <a:pt x="762496" y="1033539"/>
                </a:lnTo>
                <a:lnTo>
                  <a:pt x="0" y="1033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84180" y="-75107"/>
            <a:ext cx="7356098" cy="9710828"/>
          </a:xfrm>
          <a:custGeom>
            <a:avLst/>
            <a:gdLst/>
            <a:ahLst/>
            <a:cxnLst/>
            <a:rect l="l" t="t" r="r" b="b"/>
            <a:pathLst>
              <a:path w="7356098" h="9710828">
                <a:moveTo>
                  <a:pt x="0" y="0"/>
                </a:moveTo>
                <a:lnTo>
                  <a:pt x="7356099" y="0"/>
                </a:lnTo>
                <a:lnTo>
                  <a:pt x="7356099" y="9710828"/>
                </a:lnTo>
                <a:lnTo>
                  <a:pt x="0" y="9710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75107"/>
            <a:ext cx="18462551" cy="10362107"/>
          </a:xfrm>
          <a:custGeom>
            <a:avLst/>
            <a:gdLst/>
            <a:ahLst/>
            <a:cxnLst/>
            <a:rect l="l" t="t" r="r" b="b"/>
            <a:pathLst>
              <a:path w="18462551" h="10362107">
                <a:moveTo>
                  <a:pt x="0" y="0"/>
                </a:moveTo>
                <a:lnTo>
                  <a:pt x="18462551" y="0"/>
                </a:lnTo>
                <a:lnTo>
                  <a:pt x="18462551" y="10362107"/>
                </a:lnTo>
                <a:lnTo>
                  <a:pt x="0" y="10362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87288" y="6122586"/>
            <a:ext cx="3658572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¿Cómo accedemos al conocimiento?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87288" y="7663366"/>
            <a:ext cx="3658572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¿Cómo se relaciona Nexum con otros proyectos?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04436" y="6279748"/>
            <a:ext cx="3658572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¿Cómo surge Nexum?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04436" y="7663366"/>
            <a:ext cx="3658572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 paso adelante,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dos para atrás.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53434" y="7885438"/>
            <a:ext cx="3658572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Nexum, semilla de futuro.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3334" y="6124300"/>
            <a:ext cx="623601" cy="63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4"/>
              </a:lnSpc>
              <a:spcBef>
                <a:spcPct val="0"/>
              </a:spcBef>
            </a:pPr>
            <a:r>
              <a:rPr lang="en-US" sz="4633" b="1" u="non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3334" y="7729990"/>
            <a:ext cx="623601" cy="63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05736" y="6124300"/>
            <a:ext cx="623601" cy="63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05736" y="7729990"/>
            <a:ext cx="623601" cy="63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16834" y="6279748"/>
            <a:ext cx="3658572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¿Cómo ha crecido Nexum?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1708" y="6124300"/>
            <a:ext cx="623601" cy="63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91708" y="7729990"/>
            <a:ext cx="623601" cy="63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4445" y="4315119"/>
            <a:ext cx="680227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CONTENIDOS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129334" y="-4515824"/>
            <a:ext cx="13292143" cy="9812018"/>
          </a:xfrm>
          <a:custGeom>
            <a:avLst/>
            <a:gdLst/>
            <a:ahLst/>
            <a:cxnLst/>
            <a:rect l="l" t="t" r="r" b="b"/>
            <a:pathLst>
              <a:path w="13292143" h="9812018">
                <a:moveTo>
                  <a:pt x="0" y="0"/>
                </a:moveTo>
                <a:lnTo>
                  <a:pt x="13292143" y="0"/>
                </a:lnTo>
                <a:lnTo>
                  <a:pt x="13292143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878052" y="390185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6" y="0"/>
                </a:lnTo>
                <a:lnTo>
                  <a:pt x="762496" y="1033539"/>
                </a:lnTo>
                <a:lnTo>
                  <a:pt x="0" y="103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A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86166" y="2155527"/>
            <a:ext cx="18875055" cy="5975946"/>
            <a:chOff x="0" y="0"/>
            <a:chExt cx="4971208" cy="1573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71208" cy="1573912"/>
            </a:xfrm>
            <a:custGeom>
              <a:avLst/>
              <a:gdLst/>
              <a:ahLst/>
              <a:cxnLst/>
              <a:rect l="l" t="t" r="r" b="b"/>
              <a:pathLst>
                <a:path w="4971208" h="1573912">
                  <a:moveTo>
                    <a:pt x="0" y="0"/>
                  </a:moveTo>
                  <a:lnTo>
                    <a:pt x="4971208" y="0"/>
                  </a:lnTo>
                  <a:lnTo>
                    <a:pt x="4971208" y="1573912"/>
                  </a:lnTo>
                  <a:lnTo>
                    <a:pt x="0" y="1573912"/>
                  </a:lnTo>
                  <a:close/>
                </a:path>
              </a:pathLst>
            </a:custGeom>
            <a:solidFill>
              <a:srgbClr val="032047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71208" cy="161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2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56394" y="2851227"/>
            <a:ext cx="9184756" cy="109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27"/>
              </a:lnSpc>
              <a:spcBef>
                <a:spcPct val="0"/>
              </a:spcBef>
            </a:pPr>
            <a:r>
              <a:rPr lang="en-US" sz="7650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MUCHAS GRACIAS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2240" y="4354863"/>
            <a:ext cx="9625624" cy="140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90"/>
              </a:lnSpc>
              <a:spcBef>
                <a:spcPct val="0"/>
              </a:spcBef>
            </a:pPr>
            <a:r>
              <a:rPr lang="en-US" sz="9024" spc="-216">
                <a:solidFill>
                  <a:srgbClr val="FFFFFF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por la atención</a:t>
            </a:r>
          </a:p>
        </p:txBody>
      </p:sp>
      <p:sp>
        <p:nvSpPr>
          <p:cNvPr id="7" name="Freeform 7"/>
          <p:cNvSpPr/>
          <p:nvPr/>
        </p:nvSpPr>
        <p:spPr>
          <a:xfrm>
            <a:off x="-5617371" y="3945506"/>
            <a:ext cx="13292143" cy="9812018"/>
          </a:xfrm>
          <a:custGeom>
            <a:avLst/>
            <a:gdLst/>
            <a:ahLst/>
            <a:cxnLst/>
            <a:rect l="l" t="t" r="r" b="b"/>
            <a:pathLst>
              <a:path w="13292143" h="9812018">
                <a:moveTo>
                  <a:pt x="0" y="0"/>
                </a:moveTo>
                <a:lnTo>
                  <a:pt x="13292142" y="0"/>
                </a:lnTo>
                <a:lnTo>
                  <a:pt x="13292142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763085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6" y="0"/>
                </a:lnTo>
                <a:lnTo>
                  <a:pt x="762496" y="1033539"/>
                </a:lnTo>
                <a:lnTo>
                  <a:pt x="0" y="1033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52240" y="8990917"/>
            <a:ext cx="4257051" cy="28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La wiki de la Junta de Andalucía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2240" y="9278648"/>
            <a:ext cx="4497403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60"/>
              </a:lnSpc>
              <a:spcBef>
                <a:spcPct val="0"/>
              </a:spcBef>
            </a:pPr>
            <a:r>
              <a:rPr lang="en-US" sz="14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Más allá de un repositorio de contenidos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39200" y="715384"/>
            <a:ext cx="4115353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59"/>
              </a:lnSpc>
            </a:pPr>
            <a:r>
              <a:rPr lang="en-US" sz="1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 Gestión del Conocimiento en la Junta de Andalucía ante el reto del cambio generacional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668698" y="516623"/>
            <a:ext cx="1181204" cy="1167142"/>
          </a:xfrm>
          <a:custGeom>
            <a:avLst/>
            <a:gdLst/>
            <a:ahLst/>
            <a:cxnLst/>
            <a:rect l="l" t="t" r="r" b="b"/>
            <a:pathLst>
              <a:path w="1181204" h="1167142">
                <a:moveTo>
                  <a:pt x="0" y="0"/>
                </a:moveTo>
                <a:lnTo>
                  <a:pt x="1181204" y="0"/>
                </a:lnTo>
                <a:lnTo>
                  <a:pt x="1181204" y="1167142"/>
                </a:lnTo>
                <a:lnTo>
                  <a:pt x="0" y="1167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044589" y="1845690"/>
            <a:ext cx="5848351" cy="7005825"/>
          </a:xfrm>
          <a:custGeom>
            <a:avLst/>
            <a:gdLst/>
            <a:ahLst/>
            <a:cxnLst/>
            <a:rect l="l" t="t" r="r" b="b"/>
            <a:pathLst>
              <a:path w="5848351" h="7005825">
                <a:moveTo>
                  <a:pt x="0" y="0"/>
                </a:moveTo>
                <a:lnTo>
                  <a:pt x="5848352" y="0"/>
                </a:lnTo>
                <a:lnTo>
                  <a:pt x="5848352" y="7005825"/>
                </a:lnTo>
                <a:lnTo>
                  <a:pt x="0" y="7005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45" r="-881" b="-2145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11879" y="-4030857"/>
            <a:ext cx="13292143" cy="9812018"/>
          </a:xfrm>
          <a:custGeom>
            <a:avLst/>
            <a:gdLst/>
            <a:ahLst/>
            <a:cxnLst/>
            <a:rect l="l" t="t" r="r" b="b"/>
            <a:pathLst>
              <a:path w="13292143" h="9812018">
                <a:moveTo>
                  <a:pt x="0" y="0"/>
                </a:moveTo>
                <a:lnTo>
                  <a:pt x="13292143" y="0"/>
                </a:lnTo>
                <a:lnTo>
                  <a:pt x="13292143" y="9812018"/>
                </a:lnTo>
                <a:lnTo>
                  <a:pt x="0" y="98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6573" y="1975410"/>
            <a:ext cx="6955149" cy="291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93"/>
              </a:lnSpc>
            </a:pPr>
            <a:r>
              <a:rPr lang="en-US" sz="5841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¿CÓMO ACCEDEMOS AL CONOCIMIENTO?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6573" y="5367728"/>
            <a:ext cx="6955149" cy="120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830"/>
              </a:lnSpc>
              <a:buFont typeface="Arial"/>
              <a:buChar char="•"/>
            </a:pPr>
            <a:r>
              <a:rPr lang="en-US" sz="3000" spc="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Índices de contenido</a:t>
            </a:r>
          </a:p>
          <a:p>
            <a:pPr marL="647700" lvl="1" indent="-323850" algn="l">
              <a:lnSpc>
                <a:spcPts val="4830"/>
              </a:lnSpc>
              <a:buFont typeface="Arial"/>
              <a:buChar char="•"/>
            </a:pPr>
            <a:r>
              <a:rPr lang="en-US" sz="3000" spc="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Lectura secuencial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85864" y="0"/>
            <a:ext cx="7597273" cy="10287000"/>
            <a:chOff x="0" y="0"/>
            <a:chExt cx="10129697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31952" r="31952"/>
            <a:stretch>
              <a:fillRect/>
            </a:stretch>
          </p:blipFill>
          <p:spPr>
            <a:xfrm>
              <a:off x="0" y="0"/>
              <a:ext cx="10129697" cy="1371600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734193" y="8532935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5" y="0"/>
                </a:lnTo>
                <a:lnTo>
                  <a:pt x="762495" y="1033539"/>
                </a:lnTo>
                <a:lnTo>
                  <a:pt x="0" y="1033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4290"/>
            <a:ext cx="18288000" cy="10355580"/>
          </a:xfrm>
          <a:custGeom>
            <a:avLst/>
            <a:gdLst/>
            <a:ahLst/>
            <a:cxnLst/>
            <a:rect l="l" t="t" r="r" b="b"/>
            <a:pathLst>
              <a:path w="18288000" h="10355580">
                <a:moveTo>
                  <a:pt x="0" y="0"/>
                </a:moveTo>
                <a:lnTo>
                  <a:pt x="18288000" y="0"/>
                </a:lnTo>
                <a:lnTo>
                  <a:pt x="18288000" y="10355580"/>
                </a:lnTo>
                <a:lnTo>
                  <a:pt x="0" y="1035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86852" y="1834572"/>
            <a:ext cx="6654104" cy="195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93"/>
              </a:lnSpc>
              <a:spcBef>
                <a:spcPct val="0"/>
              </a:spcBef>
            </a:pPr>
            <a:r>
              <a:rPr lang="en-US" sz="5841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CONOCIMIENTO INDEXADO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48769" y="4447300"/>
            <a:ext cx="894822" cy="89482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504499" y="4447300"/>
            <a:ext cx="894822" cy="8948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48769" y="7219137"/>
            <a:ext cx="894822" cy="89482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504499" y="7219137"/>
            <a:ext cx="894822" cy="89482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7C1E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62573" y="4677175"/>
            <a:ext cx="279029" cy="382708"/>
          </a:xfrm>
          <a:custGeom>
            <a:avLst/>
            <a:gdLst/>
            <a:ahLst/>
            <a:cxnLst/>
            <a:rect l="l" t="t" r="r" b="b"/>
            <a:pathLst>
              <a:path w="279029" h="382708">
                <a:moveTo>
                  <a:pt x="0" y="0"/>
                </a:moveTo>
                <a:lnTo>
                  <a:pt x="279029" y="0"/>
                </a:lnTo>
                <a:lnTo>
                  <a:pt x="279029" y="382708"/>
                </a:lnTo>
                <a:lnTo>
                  <a:pt x="0" y="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81158" y="4797236"/>
            <a:ext cx="341504" cy="262647"/>
          </a:xfrm>
          <a:custGeom>
            <a:avLst/>
            <a:gdLst/>
            <a:ahLst/>
            <a:cxnLst/>
            <a:rect l="l" t="t" r="r" b="b"/>
            <a:pathLst>
              <a:path w="341504" h="262647">
                <a:moveTo>
                  <a:pt x="0" y="0"/>
                </a:moveTo>
                <a:lnTo>
                  <a:pt x="341504" y="0"/>
                </a:lnTo>
                <a:lnTo>
                  <a:pt x="341504" y="262647"/>
                </a:lnTo>
                <a:lnTo>
                  <a:pt x="0" y="262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487247" y="7451707"/>
            <a:ext cx="429682" cy="429682"/>
          </a:xfrm>
          <a:custGeom>
            <a:avLst/>
            <a:gdLst/>
            <a:ahLst/>
            <a:cxnLst/>
            <a:rect l="l" t="t" r="r" b="b"/>
            <a:pathLst>
              <a:path w="429682" h="429682">
                <a:moveTo>
                  <a:pt x="0" y="0"/>
                </a:moveTo>
                <a:lnTo>
                  <a:pt x="429681" y="0"/>
                </a:lnTo>
                <a:lnTo>
                  <a:pt x="429681" y="429682"/>
                </a:lnTo>
                <a:lnTo>
                  <a:pt x="0" y="429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781158" y="7505562"/>
            <a:ext cx="378385" cy="321971"/>
          </a:xfrm>
          <a:custGeom>
            <a:avLst/>
            <a:gdLst/>
            <a:ahLst/>
            <a:cxnLst/>
            <a:rect l="l" t="t" r="r" b="b"/>
            <a:pathLst>
              <a:path w="378385" h="321971">
                <a:moveTo>
                  <a:pt x="0" y="0"/>
                </a:moveTo>
                <a:lnTo>
                  <a:pt x="378385" y="0"/>
                </a:lnTo>
                <a:lnTo>
                  <a:pt x="378385" y="321972"/>
                </a:lnTo>
                <a:lnTo>
                  <a:pt x="0" y="3219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248769" y="5561197"/>
            <a:ext cx="365045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Inmediato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86852" y="8392276"/>
            <a:ext cx="365045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Abierto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75229" y="5605917"/>
            <a:ext cx="378407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Dinámico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0"/>
            <a:ext cx="6936355" cy="10287000"/>
            <a:chOff x="0" y="0"/>
            <a:chExt cx="9248473" cy="137160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1"/>
            <a:srcRect l="38120" r="16955"/>
            <a:stretch>
              <a:fillRect/>
            </a:stretch>
          </p:blipFill>
          <p:spPr>
            <a:xfrm>
              <a:off x="0" y="0"/>
              <a:ext cx="9248473" cy="13716000"/>
            </a:xfrm>
            <a:prstGeom prst="rect">
              <a:avLst/>
            </a:prstGeom>
          </p:spPr>
        </p:pic>
      </p:grpSp>
      <p:sp>
        <p:nvSpPr>
          <p:cNvPr id="25" name="TextBox 25"/>
          <p:cNvSpPr txBox="1"/>
          <p:nvPr/>
        </p:nvSpPr>
        <p:spPr>
          <a:xfrm>
            <a:off x="13472879" y="8392276"/>
            <a:ext cx="378407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Interactivo</a:t>
            </a:r>
          </a:p>
        </p:txBody>
      </p:sp>
      <p:sp>
        <p:nvSpPr>
          <p:cNvPr id="26" name="Freeform 26"/>
          <p:cNvSpPr/>
          <p:nvPr/>
        </p:nvSpPr>
        <p:spPr>
          <a:xfrm>
            <a:off x="16878052" y="390185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6" y="0"/>
                </a:lnTo>
                <a:lnTo>
                  <a:pt x="762496" y="1033539"/>
                </a:lnTo>
                <a:lnTo>
                  <a:pt x="0" y="10335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9898380"/>
          </a:xfrm>
          <a:custGeom>
            <a:avLst/>
            <a:gdLst/>
            <a:ahLst/>
            <a:cxnLst/>
            <a:rect l="l" t="t" r="r" b="b"/>
            <a:pathLst>
              <a:path w="18288000" h="9898380">
                <a:moveTo>
                  <a:pt x="0" y="0"/>
                </a:moveTo>
                <a:lnTo>
                  <a:pt x="18288000" y="0"/>
                </a:lnTo>
                <a:lnTo>
                  <a:pt x="18288000" y="9898380"/>
                </a:lnTo>
                <a:lnTo>
                  <a:pt x="0" y="989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81902" y="2456449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1711" y="705712"/>
            <a:ext cx="18004579" cy="99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93"/>
              </a:lnSpc>
            </a:pPr>
            <a:r>
              <a:rPr lang="en-US" sz="5841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¿CÓMO SURGE LO QUE HOY ES NEXUM?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40844" y="1617496"/>
            <a:ext cx="12734391" cy="8229600"/>
          </a:xfrm>
          <a:custGeom>
            <a:avLst/>
            <a:gdLst/>
            <a:ahLst/>
            <a:cxnLst/>
            <a:rect l="l" t="t" r="r" b="b"/>
            <a:pathLst>
              <a:path w="12734391" h="8229600">
                <a:moveTo>
                  <a:pt x="0" y="0"/>
                </a:moveTo>
                <a:lnTo>
                  <a:pt x="12734391" y="0"/>
                </a:lnTo>
                <a:lnTo>
                  <a:pt x="127343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31695" y="1754201"/>
            <a:ext cx="12517390" cy="7056529"/>
          </a:xfrm>
          <a:custGeom>
            <a:avLst/>
            <a:gdLst/>
            <a:ahLst/>
            <a:cxnLst/>
            <a:rect l="l" t="t" r="r" b="b"/>
            <a:pathLst>
              <a:path w="12517390" h="7056529">
                <a:moveTo>
                  <a:pt x="0" y="0"/>
                </a:moveTo>
                <a:lnTo>
                  <a:pt x="12517390" y="0"/>
                </a:lnTo>
                <a:lnTo>
                  <a:pt x="12517390" y="7056529"/>
                </a:lnTo>
                <a:lnTo>
                  <a:pt x="0" y="7056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70355" y="5143500"/>
            <a:ext cx="1865297" cy="2784810"/>
          </a:xfrm>
          <a:custGeom>
            <a:avLst/>
            <a:gdLst/>
            <a:ahLst/>
            <a:cxnLst/>
            <a:rect l="l" t="t" r="r" b="b"/>
            <a:pathLst>
              <a:path w="1865297" h="2784810">
                <a:moveTo>
                  <a:pt x="0" y="0"/>
                </a:moveTo>
                <a:lnTo>
                  <a:pt x="1865297" y="0"/>
                </a:lnTo>
                <a:lnTo>
                  <a:pt x="1865297" y="2784810"/>
                </a:lnTo>
                <a:lnTo>
                  <a:pt x="0" y="2784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94250" y="344425"/>
            <a:ext cx="18004579" cy="99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93"/>
              </a:lnSpc>
            </a:pPr>
            <a:r>
              <a:rPr lang="en-US" sz="5841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PROYECTO WIKI 2022</a:t>
            </a:r>
          </a:p>
        </p:txBody>
      </p:sp>
      <p:sp>
        <p:nvSpPr>
          <p:cNvPr id="7" name="Freeform 7"/>
          <p:cNvSpPr/>
          <p:nvPr/>
        </p:nvSpPr>
        <p:spPr>
          <a:xfrm>
            <a:off x="16878052" y="390185"/>
            <a:ext cx="762496" cy="1033539"/>
          </a:xfrm>
          <a:custGeom>
            <a:avLst/>
            <a:gdLst/>
            <a:ahLst/>
            <a:cxnLst/>
            <a:rect l="l" t="t" r="r" b="b"/>
            <a:pathLst>
              <a:path w="762496" h="1033539">
                <a:moveTo>
                  <a:pt x="0" y="0"/>
                </a:moveTo>
                <a:lnTo>
                  <a:pt x="762496" y="0"/>
                </a:lnTo>
                <a:lnTo>
                  <a:pt x="762496" y="1033539"/>
                </a:lnTo>
                <a:lnTo>
                  <a:pt x="0" y="1033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35606" y="-716943"/>
            <a:ext cx="22759213" cy="12710788"/>
          </a:xfrm>
          <a:custGeom>
            <a:avLst/>
            <a:gdLst/>
            <a:ahLst/>
            <a:cxnLst/>
            <a:rect l="l" t="t" r="r" b="b"/>
            <a:pathLst>
              <a:path w="22759213" h="12710788">
                <a:moveTo>
                  <a:pt x="0" y="0"/>
                </a:moveTo>
                <a:lnTo>
                  <a:pt x="22759212" y="0"/>
                </a:lnTo>
                <a:lnTo>
                  <a:pt x="22759212" y="12710789"/>
                </a:lnTo>
                <a:lnTo>
                  <a:pt x="0" y="1271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9" b="-3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4601088" y="117529"/>
            <a:ext cx="18004579" cy="99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93"/>
              </a:lnSpc>
            </a:pPr>
            <a:r>
              <a:rPr lang="en-US" sz="5841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PROYECTO WIKI 2022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355</Words>
  <Application>Microsoft Office PowerPoint</Application>
  <PresentationFormat>Personalizado</PresentationFormat>
  <Paragraphs>73</Paragraphs>
  <Slides>20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2" baseType="lpstr">
      <vt:lpstr>Calibri</vt:lpstr>
      <vt:lpstr>Poppins</vt:lpstr>
      <vt:lpstr>Arial</vt:lpstr>
      <vt:lpstr>Montserrat Classic Bold</vt:lpstr>
      <vt:lpstr>Poppins Italics</vt:lpstr>
      <vt:lpstr>Montserrat Medium</vt:lpstr>
      <vt:lpstr>Poppins Medium</vt:lpstr>
      <vt:lpstr>Poppins Bold Italics</vt:lpstr>
      <vt:lpstr>Poppins Ultra-Bold</vt:lpstr>
      <vt:lpstr>Poppins Bold</vt:lpstr>
      <vt:lpstr>Kaushan Script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Nexum</dc:title>
  <cp:lastModifiedBy>Juan Blanco</cp:lastModifiedBy>
  <cp:revision>2</cp:revision>
  <dcterms:created xsi:type="dcterms:W3CDTF">2006-08-16T00:00:00Z</dcterms:created>
  <dcterms:modified xsi:type="dcterms:W3CDTF">2024-10-21T04:17:27Z</dcterms:modified>
  <dc:identifier>DAGSZiAkmA4</dc:identifier>
</cp:coreProperties>
</file>